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9"/>
  </p:notesMasterIdLst>
  <p:sldIdLst>
    <p:sldId id="256" r:id="rId2"/>
    <p:sldId id="258" r:id="rId3"/>
    <p:sldId id="385" r:id="rId4"/>
    <p:sldId id="386" r:id="rId5"/>
    <p:sldId id="394" r:id="rId6"/>
    <p:sldId id="423" r:id="rId7"/>
    <p:sldId id="266" r:id="rId8"/>
    <p:sldId id="260" r:id="rId9"/>
    <p:sldId id="259" r:id="rId10"/>
    <p:sldId id="276" r:id="rId11"/>
    <p:sldId id="272" r:id="rId12"/>
    <p:sldId id="275" r:id="rId13"/>
    <p:sldId id="277" r:id="rId14"/>
    <p:sldId id="267" r:id="rId15"/>
    <p:sldId id="397" r:id="rId16"/>
    <p:sldId id="401" r:id="rId17"/>
    <p:sldId id="422" r:id="rId18"/>
    <p:sldId id="403" r:id="rId19"/>
    <p:sldId id="398" r:id="rId20"/>
    <p:sldId id="399" r:id="rId21"/>
    <p:sldId id="372" r:id="rId22"/>
    <p:sldId id="369" r:id="rId23"/>
    <p:sldId id="377" r:id="rId24"/>
    <p:sldId id="374" r:id="rId25"/>
    <p:sldId id="375" r:id="rId26"/>
    <p:sldId id="380" r:id="rId27"/>
    <p:sldId id="294" r:id="rId28"/>
    <p:sldId id="296" r:id="rId29"/>
    <p:sldId id="297" r:id="rId30"/>
    <p:sldId id="424" r:id="rId31"/>
    <p:sldId id="302" r:id="rId32"/>
    <p:sldId id="303" r:id="rId33"/>
    <p:sldId id="308" r:id="rId34"/>
    <p:sldId id="290" r:id="rId35"/>
    <p:sldId id="310" r:id="rId36"/>
    <p:sldId id="293" r:id="rId37"/>
    <p:sldId id="311" r:id="rId38"/>
    <p:sldId id="330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349" r:id="rId52"/>
    <p:sldId id="350" r:id="rId53"/>
    <p:sldId id="355" r:id="rId54"/>
    <p:sldId id="356" r:id="rId55"/>
    <p:sldId id="357" r:id="rId56"/>
    <p:sldId id="358" r:id="rId57"/>
    <p:sldId id="359" r:id="rId58"/>
    <p:sldId id="381" r:id="rId59"/>
    <p:sldId id="382" r:id="rId60"/>
    <p:sldId id="383" r:id="rId61"/>
    <p:sldId id="384" r:id="rId62"/>
    <p:sldId id="417" r:id="rId63"/>
    <p:sldId id="418" r:id="rId64"/>
    <p:sldId id="419" r:id="rId65"/>
    <p:sldId id="420" r:id="rId66"/>
    <p:sldId id="365" r:id="rId67"/>
    <p:sldId id="421" r:id="rId68"/>
  </p:sldIdLst>
  <p:sldSz cx="9144000" cy="5143500" type="screen16x9"/>
  <p:notesSz cx="6858000" cy="9144000"/>
  <p:embeddedFontLst>
    <p:embeddedFont>
      <p:font typeface="Arvo" panose="020B060402020202020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Black" panose="02000000000000000000" pitchFamily="2" charset="0"/>
      <p:bold r:id="rId78"/>
      <p:boldItalic r:id="rId79"/>
    </p:embeddedFont>
    <p:embeddedFont>
      <p:font typeface="Roboto Condensed" panose="02000000000000000000" pitchFamily="2" charset="0"/>
      <p:regular r:id="rId80"/>
      <p:bold r:id="rId81"/>
      <p:italic r:id="rId82"/>
      <p:boldItalic r:id="rId83"/>
    </p:embeddedFont>
    <p:embeddedFont>
      <p:font typeface="Roboto Condensed Light" panose="02000000000000000000" pitchFamily="2" charset="0"/>
      <p:regular r:id="rId84"/>
      <p:bold r:id="rId85"/>
      <p:italic r:id="rId86"/>
      <p:boldItalic r:id="rId87"/>
    </p:embeddedFont>
    <p:embeddedFont>
      <p:font typeface="Roboto Medium" panose="02000000000000000000" pitchFamily="2" charset="0"/>
      <p:regular r:id="rId88"/>
      <p: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  <p14:sldId id="394"/>
            <p14:sldId id="423"/>
            <p14:sldId id="266"/>
          </p14:sldIdLst>
        </p14:section>
        <p14:section name="introduccion" id="{8190E75A-460E-43BE-BF94-4B65F184A276}">
          <p14:sldIdLst>
            <p14:sldId id="260"/>
            <p14:sldId id="259"/>
            <p14:sldId id="276"/>
            <p14:sldId id="272"/>
            <p14:sldId id="275"/>
            <p14:sldId id="277"/>
          </p14:sldIdLst>
        </p14:section>
        <p14:section name="sistema ferroviario" id="{D132C048-34B0-4F3B-84D8-BB92609D2488}">
          <p14:sldIdLst>
            <p14:sldId id="267"/>
            <p14:sldId id="397"/>
            <p14:sldId id="401"/>
            <p14:sldId id="422"/>
            <p14:sldId id="403"/>
            <p14:sldId id="398"/>
            <p14:sldId id="399"/>
          </p14:sldIdLst>
        </p14:section>
        <p14:section name="railML" id="{FAA74099-98C6-4221-9173-9D7711E667C0}">
          <p14:sldIdLst>
            <p14:sldId id="372"/>
            <p14:sldId id="369"/>
            <p14:sldId id="377"/>
            <p14:sldId id="374"/>
            <p14:sldId id="375"/>
            <p14:sldId id="380"/>
          </p14:sldIdLst>
        </p14:section>
        <p14:section name="conceptos accesorios" id="{76FB16E5-8D73-4EDE-8CE4-DAB4FF27000D}">
          <p14:sldIdLst>
            <p14:sldId id="294"/>
            <p14:sldId id="296"/>
            <p14:sldId id="297"/>
            <p14:sldId id="424"/>
            <p14:sldId id="302"/>
            <p14:sldId id="303"/>
          </p14:sldIdLst>
        </p14:section>
        <p14:section name="plataforma" id="{07F3124A-2833-4C4E-B993-315266828720}">
          <p14:sldIdLst>
            <p14:sldId id="308"/>
            <p14:sldId id="290"/>
            <p14:sldId id="310"/>
            <p14:sldId id="293"/>
          </p14:sldIdLst>
        </p14:section>
        <p14:section name="estrategia" id="{4574C062-8476-4626-AC09-79B9B62DAD0D}">
          <p14:sldIdLst>
            <p14:sldId id="311"/>
          </p14:sldIdLst>
        </p14:section>
        <p14:section name="redundancia" id="{7CDB0195-4A1E-49CE-87A9-B86A67C32412}">
          <p14:sldIdLst>
            <p14:sldId id="330"/>
          </p14:sldIdLst>
        </p14:section>
        <p14:section name="implementacion" id="{5526F34C-D0CE-478C-BEF6-4D0EA36E9F7A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49"/>
          </p14:sldIdLst>
        </p14:section>
        <p14:section name="VHDL" id="{D0D320C0-A270-4D76-99F5-40DEED5EB7CA}">
          <p14:sldIdLst>
            <p14:sldId id="350"/>
            <p14:sldId id="355"/>
            <p14:sldId id="356"/>
            <p14:sldId id="357"/>
            <p14:sldId id="358"/>
            <p14:sldId id="359"/>
          </p14:sldIdLst>
        </p14:section>
        <p14:section name="design4Rails" id="{9AB215D7-7616-49CE-8E7B-7F5FA7C1DC2D}">
          <p14:sldIdLst>
            <p14:sldId id="381"/>
            <p14:sldId id="382"/>
            <p14:sldId id="383"/>
            <p14:sldId id="384"/>
          </p14:sldIdLst>
        </p14:section>
        <p14:section name="testing" id="{40644A6B-0905-47B7-8B77-101A04D717B4}">
          <p14:sldIdLst/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  <p14:section name="ejemplo1" id="{1C1A990F-7632-431C-8A9B-86D54E8F842A}">
          <p14:sldIdLst>
            <p14:sldId id="421"/>
          </p14:sldIdLst>
        </p14:section>
        <p14:section name="descartar" id="{A8ACF391-E6F1-48D7-BCD8-BEAED6EE3D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B42"/>
    <a:srgbClr val="3D85C6"/>
    <a:srgbClr val="000000"/>
    <a:srgbClr val="CCCCCC"/>
    <a:srgbClr val="FFFFFF"/>
    <a:srgbClr val="C7D3E6"/>
    <a:srgbClr val="3F5378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jpg"/><Relationship Id="rId26" Type="http://schemas.openxmlformats.org/officeDocument/2006/relationships/image" Target="../media/image40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sv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0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sv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svg"/><Relationship Id="rId27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señalimiento.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0" y="3198813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0" y="2328863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0" y="3146425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railML 2.0 vs railML 3.0</a:t>
            </a:r>
            <a:endParaRPr sz="3600" dirty="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Enfoque funcional vs geográfico</a:t>
            </a:r>
            <a:endParaRPr sz="2400" dirty="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Auspiciantes</a:t>
            </a:r>
            <a:endParaRPr sz="1900" dirty="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84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Niveles</a:t>
            </a:r>
            <a:endParaRPr sz="1400" dirty="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2390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Capas</a:t>
            </a:r>
            <a:endParaRPr sz="1400" dirty="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HW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 propuesta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03" y="1414377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310" y="500901"/>
            <a:ext cx="2049613" cy="6691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0" y="442913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5938" cy="68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650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6851725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7203350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5557600" cy="2177425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144000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1743</Words>
  <Application>Microsoft Office PowerPoint</Application>
  <PresentationFormat>On-screen Show (16:9)</PresentationFormat>
  <Paragraphs>513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Roboto Condensed</vt:lpstr>
      <vt:lpstr>Arvo</vt:lpstr>
      <vt:lpstr>Roboto Condensed Light</vt:lpstr>
      <vt:lpstr>Roboto Medium</vt:lpstr>
      <vt:lpstr>Arial</vt:lpstr>
      <vt:lpstr>Roboto</vt:lpstr>
      <vt:lpstr>Roboto Black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Hoja de ruta </vt:lpstr>
      <vt:lpstr>Hoja de ruta </vt:lpstr>
      <vt:lpstr>Necesitamos generar automáticamente la solución</vt:lpstr>
      <vt:lpstr>Introducción</vt:lpstr>
      <vt:lpstr>5% del PBI</vt:lpstr>
      <vt:lpstr>Sistema de enclavamiento ferroviario</vt:lpstr>
      <vt:lpstr>Función del sistema de enclavamiento</vt:lpstr>
      <vt:lpstr>Tecnologías de enclavamientos</vt:lpstr>
      <vt:lpstr>¿Qué es una tabla de enclavamientos?</vt:lpstr>
      <vt:lpstr>Sistema ferroviario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railML 2.0 vs railML 3.0</vt:lpstr>
      <vt:lpstr>railML - Auspiciantes</vt:lpstr>
      <vt:lpstr>Niveles</vt:lpstr>
      <vt:lpstr>Capas</vt:lpstr>
      <vt:lpstr>Modelo de grafos</vt:lpstr>
      <vt:lpstr>railML 2.0 vs railML 3.0</vt:lpstr>
      <vt:lpstr>Conceptos accesorios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Plataforma a utilizar</vt:lpstr>
      <vt:lpstr>Criterio de selección de plataforma</vt:lpstr>
      <vt:lpstr>Arty Z7 10</vt:lpstr>
      <vt:lpstr>Arquitectura propuesta</vt:lpstr>
      <vt:lpstr>Estrategias a utilizar</vt:lpstr>
      <vt:lpstr>TMR for simple State-Machines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Conclusiones</vt:lpstr>
      <vt:lpstr>Hoja de ruta 2018-2025</vt:lpstr>
      <vt:lpstr>Conclusiones</vt:lpstr>
      <vt:lpstr>Próximos pasos</vt:lpstr>
      <vt:lpstr>¡Muchas gracias!</vt:lpstr>
      <vt:lpstr>Titulo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68</cp:revision>
  <dcterms:modified xsi:type="dcterms:W3CDTF">2024-09-16T11:51:13Z</dcterms:modified>
</cp:coreProperties>
</file>